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slide. Inline emphasis: one word only, Cormorant Garamond Italic in Terra.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Statement slide. One emphasis per slide — two Terra phrases cancel each other 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 callout. Label and citation sit in FIXED vertical slots. Do not let them flow — that is what caused the overlap bug in the delivered deck.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divider. Cormorant sets OLDSTYLE figures — the 3 descends 0.275 of its point size. Leave that much clearance below any large numeral.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Case study. Proofread result copy before reuse — the delivered deck had duplicated words in several result lines.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Editorial line. A full sentence in italic — distinct from inline emphasis, which is one word.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Closing. The signature line. Do not modify the wording.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6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420624"/>
            <a:ext cx="747549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spc="23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HCIF 2026 · KEYNOTE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756209" y="2377440"/>
            <a:ext cx="10679278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600" spc="-600" kern="0" dirty="0">
                <a:solidFill>
                  <a:srgbClr val="1B171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Homes that </a:t>
            </a:r>
            <a:pPr indent="0" marL="0">
              <a:buNone/>
            </a:pPr>
            <a:r>
              <a:rPr lang="en-US" sz="9600" i="1" spc="-600" kern="0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Heal</a:t>
            </a:r>
            <a:pPr indent="0" marL="0">
              <a:buNone/>
            </a:pPr>
            <a:r>
              <a:rPr lang="en-US" sz="9600" spc="-600" kern="0" dirty="0">
                <a:solidFill>
                  <a:srgbClr val="1B171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.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756209" y="3931920"/>
            <a:ext cx="1067927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i="1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Meet the fifth caregiver.</a:t>
            </a:r>
            <a:endParaRPr lang="en-US" sz="3400" dirty="0"/>
          </a:p>
        </p:txBody>
      </p:sp>
      <p:sp>
        <p:nvSpPr>
          <p:cNvPr id="5" name="Text 3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6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420624"/>
            <a:ext cx="747549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spc="23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FORCE ONE · THE AGE WAVE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9972446" y="384048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2400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1</a:t>
            </a:r>
            <a:pPr algn="r" indent="0" marL="0">
              <a:buNone/>
            </a:pPr>
            <a:r>
              <a:rPr lang="en-US" sz="2400" i="1" dirty="0">
                <a:solidFill>
                  <a:srgbClr val="8C857A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 of </a:t>
            </a:r>
            <a:pPr algn="r" indent="0" marL="0">
              <a:buNone/>
            </a:pPr>
            <a:r>
              <a:rPr lang="en-US" sz="2400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3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756209" y="1828800"/>
            <a:ext cx="8757008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4000"/>
              </a:lnSpc>
              <a:buNone/>
            </a:pPr>
            <a:r>
              <a:rPr lang="en-US" sz="5200" dirty="0">
                <a:solidFill>
                  <a:srgbClr val="1B171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For the first time in history, more people on earth </a:t>
            </a:r>
            <a:pPr indent="0" marL="0">
              <a:lnSpc>
                <a:spcPct val="114000"/>
              </a:lnSpc>
              <a:buNone/>
            </a:pPr>
            <a:r>
              <a:rPr lang="en-US" sz="5200" i="1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over 65</a:t>
            </a:r>
            <a:pPr indent="0" marL="0">
              <a:lnSpc>
                <a:spcPct val="114000"/>
              </a:lnSpc>
              <a:buNone/>
            </a:pPr>
            <a:r>
              <a:rPr lang="en-US" sz="5200" dirty="0">
                <a:solidFill>
                  <a:srgbClr val="1B171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 than under 5.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6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420624"/>
            <a:ext cx="747549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spc="23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FORCE TWO · THE CAREGIVER GAP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756209" y="2286000"/>
            <a:ext cx="10679278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8800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355K</a:t>
            </a:r>
            <a:endParaRPr lang="en-US" sz="8800" dirty="0"/>
          </a:p>
        </p:txBody>
      </p:sp>
      <p:sp>
        <p:nvSpPr>
          <p:cNvPr id="4" name="Text 2"/>
          <p:cNvSpPr/>
          <p:nvPr/>
        </p:nvSpPr>
        <p:spPr>
          <a:xfrm>
            <a:off x="756209" y="3794760"/>
            <a:ext cx="55532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the shortfall more than doubles by 2040, even as demand peaks.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756209" y="4617720"/>
            <a:ext cx="640756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4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U.S. BUREAU OF LABOR STATISTICS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17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420624"/>
            <a:ext cx="747549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spc="23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FOR ACTION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756209" y="1051560"/>
            <a:ext cx="2743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0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3</a:t>
            </a:r>
            <a:endParaRPr lang="en-US" sz="24000" dirty="0"/>
          </a:p>
        </p:txBody>
      </p:sp>
      <p:sp>
        <p:nvSpPr>
          <p:cNvPr id="4" name="Text 2"/>
          <p:cNvSpPr/>
          <p:nvPr/>
        </p:nvSpPr>
        <p:spPr>
          <a:xfrm>
            <a:off x="756209" y="4160520"/>
            <a:ext cx="1067927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dirty="0">
                <a:solidFill>
                  <a:srgbClr val="F6F2EA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Three action principles.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756209" y="5257800"/>
            <a:ext cx="3376879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80" kern="0" dirty="0">
                <a:solidFill>
                  <a:srgbClr val="9A908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DESIGN FOR THE BODY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4315968" y="5257800"/>
            <a:ext cx="3376879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80" kern="0" dirty="0">
                <a:solidFill>
                  <a:srgbClr val="9A908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BUILD FOR THE DECADE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7875727" y="5257800"/>
            <a:ext cx="3376879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80" kern="0" dirty="0">
                <a:solidFill>
                  <a:srgbClr val="9A908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MEASURE WHAT MATTERS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6E665E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6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420624"/>
            <a:ext cx="747549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spc="23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CASE STUDY · RIVERBEND</a:t>
            </a:r>
            <a:endParaRPr lang="en-US" sz="1300" dirty="0"/>
          </a:p>
        </p:txBody>
      </p:sp>
      <p:sp>
        <p:nvSpPr>
          <p:cNvPr id="3" name="Shape 1"/>
          <p:cNvSpPr/>
          <p:nvPr/>
        </p:nvSpPr>
        <p:spPr>
          <a:xfrm>
            <a:off x="756209" y="1828800"/>
            <a:ext cx="10679278" cy="0"/>
          </a:xfrm>
          <a:prstGeom prst="line">
            <a:avLst/>
          </a:prstGeom>
          <a:noFill/>
          <a:ln w="12700">
            <a:solidFill>
              <a:srgbClr val="E5DDC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56209" y="210312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8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PROBLEM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3316529" y="2066544"/>
            <a:ext cx="811895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Residents were waking at 5am to direct east light, with no shading control.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756209" y="2971800"/>
            <a:ext cx="10679278" cy="0"/>
          </a:xfrm>
          <a:prstGeom prst="line">
            <a:avLst/>
          </a:prstGeom>
          <a:noFill/>
          <a:ln w="12700">
            <a:solidFill>
              <a:srgbClr val="E5DDC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56209" y="324612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8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DESIGN RESPONSE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316529" y="3209544"/>
            <a:ext cx="811895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Circadian glazing film, automated shades, and a warm-shift lighting scene.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756209" y="4114800"/>
            <a:ext cx="10679278" cy="0"/>
          </a:xfrm>
          <a:prstGeom prst="line">
            <a:avLst/>
          </a:prstGeom>
          <a:noFill/>
          <a:ln w="12700">
            <a:solidFill>
              <a:srgbClr val="E5DDC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56209" y="438912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8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RESULT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316529" y="4206240"/>
            <a:ext cx="192024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dirty="0">
                <a:solidFill>
                  <a:srgbClr val="B85B3F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31%</a:t>
            </a:r>
            <a:endParaRPr lang="en-US" sz="4600" dirty="0"/>
          </a:p>
        </p:txBody>
      </p:sp>
      <p:sp>
        <p:nvSpPr>
          <p:cNvPr id="12" name="Text 10"/>
          <p:cNvSpPr/>
          <p:nvPr/>
        </p:nvSpPr>
        <p:spPr>
          <a:xfrm>
            <a:off x="5282489" y="4389120"/>
            <a:ext cx="615299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reduction in night-waking incidents.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17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2377440"/>
            <a:ext cx="8329837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600" i="1" dirty="0">
                <a:solidFill>
                  <a:srgbClr val="F6F2EA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Adapt, or be left behind.</a:t>
            </a:r>
            <a:endParaRPr lang="en-US" sz="4600" dirty="0"/>
          </a:p>
        </p:txBody>
      </p:sp>
      <p:sp>
        <p:nvSpPr>
          <p:cNvPr id="3" name="Text 1"/>
          <p:cNvSpPr/>
          <p:nvPr/>
        </p:nvSpPr>
        <p:spPr>
          <a:xfrm>
            <a:off x="756209" y="3840480"/>
            <a:ext cx="1067927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80" kern="0" dirty="0">
                <a:solidFill>
                  <a:srgbClr val="9A9086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DR. GAUTAM GULATI · THE WELL HOME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6E665E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B17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2377440"/>
            <a:ext cx="875700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4000"/>
              </a:lnSpc>
              <a:buNone/>
            </a:pPr>
            <a:r>
              <a:rPr lang="en-US" sz="5600" dirty="0">
                <a:solidFill>
                  <a:srgbClr val="F6F2EA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A home well designed gives you a life </a:t>
            </a:r>
            <a:pPr indent="0" marL="0">
              <a:lnSpc>
                <a:spcPct val="114000"/>
              </a:lnSpc>
              <a:buNone/>
            </a:pPr>
            <a:r>
              <a:rPr lang="en-US" sz="5600" i="1" dirty="0">
                <a:solidFill>
                  <a:srgbClr val="F6F2EA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well lived</a:t>
            </a:r>
            <a:pPr indent="0" marL="0">
              <a:lnSpc>
                <a:spcPct val="114000"/>
              </a:lnSpc>
              <a:buNone/>
            </a:pPr>
            <a:r>
              <a:rPr lang="en-US" sz="5600" dirty="0">
                <a:solidFill>
                  <a:srgbClr val="F6F2EA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.</a:t>
            </a:r>
            <a:endParaRPr lang="en-US" sz="5600" dirty="0"/>
          </a:p>
        </p:txBody>
      </p:sp>
      <p:sp>
        <p:nvSpPr>
          <p:cNvPr id="3" name="Text 1"/>
          <p:cNvSpPr/>
          <p:nvPr/>
        </p:nvSpPr>
        <p:spPr>
          <a:xfrm>
            <a:off x="756209" y="4297680"/>
            <a:ext cx="1067927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spc="20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THEWELLHO.ME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6E665E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6F2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209" y="420624"/>
            <a:ext cx="747549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spc="23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BEFORE YOU SHARE THIS FILE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756209" y="1737360"/>
            <a:ext cx="1067927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200" dirty="0">
                <a:solidFill>
                  <a:srgbClr val="1B1714"/>
                </a:solidFill>
                <a:latin typeface="Cormorant Garamond" pitchFamily="34" charset="0"/>
                <a:ea typeface="Cormorant Garamond" pitchFamily="34" charset="-122"/>
                <a:cs typeface="Cormorant Garamond" pitchFamily="34" charset="-120"/>
              </a:rPr>
              <a:t>Embed the fonts.</a:t>
            </a:r>
            <a:endParaRPr lang="en-US" sz="5200" dirty="0"/>
          </a:p>
        </p:txBody>
      </p:sp>
      <p:sp>
        <p:nvSpPr>
          <p:cNvPr id="4" name="Text 2"/>
          <p:cNvSpPr/>
          <p:nvPr/>
        </p:nvSpPr>
        <p:spPr>
          <a:xfrm>
            <a:off x="756209" y="2743200"/>
            <a:ext cx="9184179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PowerPoint: </a:t>
            </a:r>
            <a:pPr indent="0" marL="0">
              <a:buNone/>
            </a:pPr>
            <a:r>
              <a:rPr lang="en-US" sz="1500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File → Options → Save → tick “Embed fonts in the file”, then choose “Embed all characters”. Without this, a recipient sees Calibri and the deck falls apart.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756209" y="3657600"/>
            <a:ext cx="9184179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Google Slides: </a:t>
            </a:r>
            <a:pPr indent="0" marL="0">
              <a:buNone/>
            </a:pPr>
            <a:r>
              <a:rPr lang="en-US" sz="1500" dirty="0">
                <a:solidFill>
                  <a:srgbClr val="1B1714"/>
                </a:solidFill>
                <a:latin typeface="Hanken Grotesk" pitchFamily="34" charset="0"/>
                <a:ea typeface="Hanken Grotesk" pitchFamily="34" charset="-122"/>
                <a:cs typeface="Hanken Grotesk" pitchFamily="34" charset="-120"/>
              </a:rPr>
              <a:t>font dropdown → More fonts → add Cormorant Garamond, Hanken Grotesk and JetBrains Mono. Once per Google account, not per file. No embedding step exists or is needed.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756209" y="4937760"/>
            <a:ext cx="1067927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60" kern="0" dirty="0">
                <a:solidFill>
                  <a:srgbClr val="B85B3F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DELETE THIS SLIDE BEFORE PRESENTING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6209" y="613562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160" kern="0" dirty="0">
                <a:solidFill>
                  <a:srgbClr val="8C857A"/>
                </a:solidFill>
                <a:latin typeface="JetBrains Mono" pitchFamily="34" charset="0"/>
                <a:ea typeface="JetBrains Mono" pitchFamily="34" charset="-122"/>
                <a:cs typeface="JetBrains Mono" pitchFamily="34" charset="-120"/>
              </a:rPr>
              <a:t>© THE WELL HOME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The Well 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Well Home — Keynote Template</dc:title>
  <dc:subject>PptxGenJS Presentation</dc:subject>
  <dc:creator>The Well Home</dc:creator>
  <cp:lastModifiedBy>The Well Home</cp:lastModifiedBy>
  <cp:revision>1</cp:revision>
  <dcterms:created xsi:type="dcterms:W3CDTF">2026-07-27T15:37:53Z</dcterms:created>
  <dcterms:modified xsi:type="dcterms:W3CDTF">2026-07-27T15:37:53Z</dcterms:modified>
</cp:coreProperties>
</file>